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305" r:id="rId6"/>
    <p:sldId id="260" r:id="rId7"/>
    <p:sldId id="268" r:id="rId8"/>
    <p:sldId id="261" r:id="rId9"/>
    <p:sldId id="262" r:id="rId10"/>
    <p:sldId id="263" r:id="rId11"/>
    <p:sldId id="306" r:id="rId12"/>
    <p:sldId id="264" r:id="rId13"/>
    <p:sldId id="307" r:id="rId14"/>
    <p:sldId id="265" r:id="rId15"/>
    <p:sldId id="266" r:id="rId16"/>
    <p:sldId id="267" r:id="rId17"/>
    <p:sldId id="301" r:id="rId18"/>
    <p:sldId id="300" r:id="rId19"/>
    <p:sldId id="269" r:id="rId20"/>
    <p:sldId id="272" r:id="rId21"/>
    <p:sldId id="270" r:id="rId22"/>
    <p:sldId id="271" r:id="rId23"/>
    <p:sldId id="303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295" r:id="rId47"/>
    <p:sldId id="296" r:id="rId48"/>
    <p:sldId id="298" r:id="rId49"/>
    <p:sldId id="297" r:id="rId50"/>
    <p:sldId id="29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8" autoAdjust="0"/>
  </p:normalViewPr>
  <p:slideViewPr>
    <p:cSldViewPr>
      <p:cViewPr varScale="1">
        <p:scale>
          <a:sx n="101" d="100"/>
          <a:sy n="101" d="100"/>
        </p:scale>
        <p:origin x="-17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730375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MOBILE NETWORK ACCESS DEVICE FOR USE WITH THE DHS ADVANCED CONTAINER SECURITY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667000"/>
            <a:ext cx="8062912" cy="1752600"/>
          </a:xfrm>
        </p:spPr>
        <p:txBody>
          <a:bodyPr/>
          <a:lstStyle/>
          <a:p>
            <a:r>
              <a:rPr lang="en-US" dirty="0" smtClean="0"/>
              <a:t>Sergio Enriquez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Packet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4419600" cy="5486400"/>
          </a:xfrm>
        </p:spPr>
        <p:txBody>
          <a:bodyPr/>
          <a:lstStyle/>
          <a:p>
            <a:r>
              <a:rPr lang="en-US" dirty="0" smtClean="0"/>
              <a:t>Common header used for ICD security messages and commercial data</a:t>
            </a:r>
          </a:p>
          <a:p>
            <a:r>
              <a:rPr lang="en-US" dirty="0" smtClean="0"/>
              <a:t>Header </a:t>
            </a:r>
            <a:r>
              <a:rPr lang="en-US" dirty="0" smtClean="0"/>
              <a:t>identifies message source, type, and payload information </a:t>
            </a:r>
            <a:endParaRPr lang="en-US" dirty="0" smtClean="0"/>
          </a:p>
          <a:p>
            <a:r>
              <a:rPr lang="en-US" dirty="0" smtClean="0"/>
              <a:t>Header fields used as the nonce in the payload encryption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943350" cy="41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01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592"/>
            <a:ext cx="8458200" cy="15018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1-byte </a:t>
            </a:r>
            <a:r>
              <a:rPr lang="en-US" dirty="0" smtClean="0"/>
              <a:t>field identifies ICD message types</a:t>
            </a:r>
          </a:p>
          <a:p>
            <a:r>
              <a:rPr lang="en-US" dirty="0" smtClean="0"/>
              <a:t>0x01-0x7F values reserved </a:t>
            </a:r>
            <a:r>
              <a:rPr lang="en-US" dirty="0" smtClean="0"/>
              <a:t>for commercial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82636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446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Restricted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1" cy="99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Generated by DCP or a secure </a:t>
            </a:r>
            <a:r>
              <a:rPr lang="en-US" dirty="0" smtClean="0"/>
              <a:t>NAD to control CSD operation or query </a:t>
            </a:r>
            <a:r>
              <a:rPr lang="en-US" dirty="0" smtClean="0"/>
              <a:t>data status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0240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986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Unrestricted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12413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Sent by an unsecured NAD to request unrestricted status data or begin the CSD sensor pairing process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24200"/>
            <a:ext cx="6288368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399032"/>
          </a:xfrm>
        </p:spPr>
        <p:txBody>
          <a:bodyPr/>
          <a:lstStyle/>
          <a:p>
            <a:r>
              <a:rPr lang="en-US" dirty="0" smtClean="0"/>
              <a:t>Unrequested Status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Message </a:t>
            </a:r>
            <a:r>
              <a:rPr lang="en-US" dirty="0" smtClean="0"/>
              <a:t>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/>
              <a:t>Not requested by NAD or </a:t>
            </a:r>
            <a:r>
              <a:rPr lang="en-US" dirty="0" smtClean="0"/>
              <a:t>DCP</a:t>
            </a:r>
          </a:p>
          <a:p>
            <a:r>
              <a:rPr lang="en-US" dirty="0" smtClean="0"/>
              <a:t>Send by CSD periodically </a:t>
            </a:r>
          </a:p>
          <a:p>
            <a:r>
              <a:rPr lang="en-US" dirty="0" smtClean="0"/>
              <a:t>Recipient is </a:t>
            </a:r>
            <a:r>
              <a:rPr lang="en-US" dirty="0" smtClean="0"/>
              <a:t>the DCP or secured HNAD</a:t>
            </a: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600200"/>
            <a:ext cx="4505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97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</a:t>
            </a:r>
            <a:r>
              <a:rPr lang="en-US" dirty="0" smtClean="0"/>
              <a:t>Command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Message 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 smtClean="0"/>
              <a:t>Sent by DCP or </a:t>
            </a:r>
            <a:r>
              <a:rPr lang="en-US" dirty="0" smtClean="0"/>
              <a:t>secured </a:t>
            </a:r>
            <a:r>
              <a:rPr lang="en-US" dirty="0" smtClean="0"/>
              <a:t>NAD</a:t>
            </a:r>
          </a:p>
          <a:p>
            <a:r>
              <a:rPr lang="en-US" dirty="0" smtClean="0"/>
              <a:t>CSD sends ACK in the form of a </a:t>
            </a:r>
            <a:r>
              <a:rPr lang="en-US" dirty="0" smtClean="0"/>
              <a:t>status message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5624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806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Log </a:t>
            </a:r>
            <a:r>
              <a:rPr lang="en-US" dirty="0" smtClean="0"/>
              <a:t>Message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962400" cy="48546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Sent in response to </a:t>
            </a:r>
            <a:r>
              <a:rPr lang="en-US" sz="2800" dirty="0" smtClean="0"/>
              <a:t>the retrieve logs </a:t>
            </a:r>
            <a:r>
              <a:rPr lang="en-US" sz="2800" dirty="0" smtClean="0"/>
              <a:t>command</a:t>
            </a:r>
          </a:p>
          <a:p>
            <a:r>
              <a:rPr lang="en-US" sz="2800" dirty="0" smtClean="0"/>
              <a:t>CSD sends one acknowledgement per record</a:t>
            </a:r>
            <a:endParaRPr 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3754" y="1600200"/>
            <a:ext cx="4648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948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534400" cy="1399032"/>
          </a:xfrm>
        </p:spPr>
        <p:txBody>
          <a:bodyPr/>
          <a:lstStyle/>
          <a:p>
            <a:r>
              <a:rPr lang="en-US" dirty="0" smtClean="0"/>
              <a:t>ICD </a:t>
            </a:r>
            <a:r>
              <a:rPr lang="en-US" dirty="0" smtClean="0"/>
              <a:t>IP Network Communication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53400" cy="4778408"/>
          </a:xfrm>
        </p:spPr>
        <p:txBody>
          <a:bodyPr/>
          <a:lstStyle/>
          <a:p>
            <a:r>
              <a:rPr lang="en-US" dirty="0" smtClean="0"/>
              <a:t>Protocol </a:t>
            </a:r>
            <a:r>
              <a:rPr lang="en-US" dirty="0" smtClean="0"/>
              <a:t>defines protocol for DCP-NAD communications over IP network</a:t>
            </a:r>
            <a:endParaRPr lang="en-US" dirty="0" smtClean="0"/>
          </a:p>
          <a:p>
            <a:r>
              <a:rPr lang="en-US" dirty="0" smtClean="0"/>
              <a:t>Used to forward ICD messages, change network configuration, monitor NAD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Current ICD IP network specification is expected to change heavily as program evolves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2637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</a:t>
            </a:r>
            <a:r>
              <a:rPr lang="en-US" dirty="0" smtClean="0"/>
              <a:t>IP Packet </a:t>
            </a:r>
            <a:r>
              <a:rPr lang="en-US" dirty="0" smtClean="0"/>
              <a:t>Preamble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41286971"/>
              </p:ext>
            </p:extLst>
          </p:nvPr>
        </p:nvGraphicFramePr>
        <p:xfrm>
          <a:off x="1066800" y="2667000"/>
          <a:ext cx="70104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993422"/>
                <a:gridCol w="3959578"/>
              </a:tblGrid>
              <a:tr h="12509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Purpose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Revision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revision used by source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Function 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Identifies the payload type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Unique ID of the device transmitting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Varies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Content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3558159"/>
              </p:ext>
            </p:extLst>
          </p:nvPr>
        </p:nvGraphicFramePr>
        <p:xfrm>
          <a:off x="1066800" y="5257800"/>
          <a:ext cx="29718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3400"/>
                <a:gridCol w="2438400"/>
              </a:tblGrid>
              <a:tr h="2051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Code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Type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44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 Request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ICD Content, DCP to NAD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ICD Content, NAD to DCP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DCP Configuration Change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493080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Preamble identifies the originator of packet and its contents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Function code identifies the currently defined IP message payloads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0721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Handheld Network </a:t>
            </a:r>
            <a:br>
              <a:rPr lang="en-US" dirty="0" smtClean="0"/>
            </a:br>
            <a:r>
              <a:rPr lang="en-US" dirty="0" smtClean="0"/>
              <a:t>Access Device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297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Generates restricted commands </a:t>
            </a:r>
            <a:r>
              <a:rPr lang="en-US" dirty="0" smtClean="0"/>
              <a:t>like DCP</a:t>
            </a:r>
          </a:p>
          <a:p>
            <a:r>
              <a:rPr lang="en-US" dirty="0" smtClean="0"/>
              <a:t>Communicates with DCP </a:t>
            </a:r>
            <a:r>
              <a:rPr lang="en-US" dirty="0" smtClean="0"/>
              <a:t>over IP network</a:t>
            </a:r>
            <a:endParaRPr lang="en-US" dirty="0" smtClean="0"/>
          </a:p>
          <a:p>
            <a:r>
              <a:rPr lang="en-US" dirty="0" smtClean="0"/>
              <a:t>Keeps temporary </a:t>
            </a:r>
            <a:r>
              <a:rPr lang="en-US" dirty="0" smtClean="0"/>
              <a:t>access </a:t>
            </a:r>
            <a:r>
              <a:rPr lang="en-US" dirty="0" smtClean="0"/>
              <a:t>keys for secured CSD communications</a:t>
            </a:r>
          </a:p>
          <a:p>
            <a:r>
              <a:rPr lang="en-US" dirty="0" smtClean="0"/>
              <a:t>Communicates with CSDs over IEEE 802.15.4 WPAN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24400"/>
            <a:ext cx="4743450" cy="192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969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The cargo security problem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454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200"/>
            <a:ext cx="4876800" cy="5257800"/>
          </a:xfrm>
          <a:prstGeom prst="rect">
            <a:avLst/>
          </a:prstGeom>
        </p:spPr>
        <p:txBody>
          <a:bodyPr vert="horz" anchor="t">
            <a:normAutofit fontScale="92500" lnSpcReduction="100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Cargo </a:t>
            </a:r>
            <a:r>
              <a:rPr lang="en-US" dirty="0" smtClean="0"/>
              <a:t>shipments are subject </a:t>
            </a:r>
            <a:r>
              <a:rPr lang="en-US" dirty="0" smtClean="0"/>
              <a:t>to </a:t>
            </a:r>
            <a:r>
              <a:rPr lang="en-US" dirty="0" smtClean="0"/>
              <a:t>problems like theft</a:t>
            </a:r>
            <a:r>
              <a:rPr lang="en-US" dirty="0" smtClean="0"/>
              <a:t>, tampering, used to smuggle contraband.</a:t>
            </a:r>
          </a:p>
          <a:p>
            <a:r>
              <a:rPr lang="en-US" dirty="0" smtClean="0"/>
              <a:t>There is a need </a:t>
            </a:r>
            <a:r>
              <a:rPr lang="en-US" dirty="0" smtClean="0"/>
              <a:t>for more comprehensive and automated monitoring.</a:t>
            </a:r>
          </a:p>
          <a:p>
            <a:r>
              <a:rPr lang="en-US" dirty="0" smtClean="0"/>
              <a:t>Need for open standards to integrate </a:t>
            </a:r>
            <a:r>
              <a:rPr lang="en-US" dirty="0" smtClean="0"/>
              <a:t>existing and </a:t>
            </a:r>
            <a:r>
              <a:rPr lang="en-US" dirty="0" smtClean="0"/>
              <a:t>future security devices as part of centrally controlled program</a:t>
            </a:r>
          </a:p>
          <a:p>
            <a:endParaRPr lang="en-US" dirty="0"/>
          </a:p>
        </p:txBody>
      </p:sp>
      <p:pic>
        <p:nvPicPr>
          <p:cNvPr id="49154" name="Picture 2" descr="https://encrypted-tbn1.google.com/images?q=tbn:ANd9GcSd0XwUVD8WUYKtDiRRsUHisIX_aKgxQiBWrNlOWkoNr5_L7Q6H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6545"/>
            <a:ext cx="3429000" cy="2512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136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191000" cy="5029200"/>
          </a:xfrm>
        </p:spPr>
        <p:txBody>
          <a:bodyPr/>
          <a:lstStyle/>
          <a:p>
            <a:r>
              <a:rPr lang="en-US" dirty="0" smtClean="0"/>
              <a:t>HNAD user can:</a:t>
            </a:r>
          </a:p>
          <a:p>
            <a:pPr lvl="1"/>
            <a:r>
              <a:rPr lang="en-US" dirty="0" smtClean="0"/>
              <a:t>Query </a:t>
            </a:r>
            <a:r>
              <a:rPr lang="en-US" dirty="0"/>
              <a:t>CSD </a:t>
            </a:r>
            <a:r>
              <a:rPr lang="en-US" dirty="0" smtClean="0"/>
              <a:t>status</a:t>
            </a:r>
          </a:p>
          <a:p>
            <a:pPr lvl="1"/>
            <a:r>
              <a:rPr lang="en-US" dirty="0"/>
              <a:t>Request CSD logs</a:t>
            </a:r>
            <a:endParaRPr lang="en-US" dirty="0" smtClean="0"/>
          </a:p>
          <a:p>
            <a:pPr lvl="1"/>
            <a:r>
              <a:rPr lang="en-US" dirty="0" smtClean="0"/>
              <a:t>Configure </a:t>
            </a:r>
            <a:r>
              <a:rPr lang="en-US" dirty="0" smtClean="0"/>
              <a:t>CSD</a:t>
            </a:r>
          </a:p>
          <a:p>
            <a:pPr lvl="1"/>
            <a:r>
              <a:rPr lang="en-US" dirty="0" smtClean="0"/>
              <a:t>Arm/Disarm CSD</a:t>
            </a:r>
            <a:endParaRPr lang="en-US" dirty="0" smtClean="0"/>
          </a:p>
          <a:p>
            <a:pPr lvl="1"/>
            <a:r>
              <a:rPr lang="en-US" dirty="0" smtClean="0"/>
              <a:t>View/ Clear </a:t>
            </a:r>
            <a:r>
              <a:rPr lang="en-US" dirty="0" smtClean="0"/>
              <a:t>CSD alarms</a:t>
            </a:r>
          </a:p>
          <a:p>
            <a:pPr lvl="1"/>
            <a:r>
              <a:rPr lang="en-US" dirty="0" smtClean="0"/>
              <a:t>Upload HNAD and CSD logs to DCP</a:t>
            </a:r>
          </a:p>
          <a:p>
            <a:pPr lvl="1"/>
            <a:endParaRPr lang="en-US" dirty="0"/>
          </a:p>
        </p:txBody>
      </p:sp>
      <p:pic>
        <p:nvPicPr>
          <p:cNvPr id="16386" name="Picture 2" descr="use c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600199"/>
            <a:ext cx="4800600" cy="442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54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Android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3505200" cy="5083208"/>
          </a:xfrm>
        </p:spPr>
        <p:txBody>
          <a:bodyPr/>
          <a:lstStyle/>
          <a:p>
            <a:r>
              <a:rPr lang="en-US" sz="2800" dirty="0" smtClean="0"/>
              <a:t>OS for handheld </a:t>
            </a:r>
            <a:r>
              <a:rPr lang="en-US" sz="2800" dirty="0" smtClean="0"/>
              <a:t>devices, </a:t>
            </a:r>
            <a:r>
              <a:rPr lang="en-US" sz="2800" dirty="0" smtClean="0"/>
              <a:t>based on Linux kernel</a:t>
            </a:r>
          </a:p>
          <a:p>
            <a:r>
              <a:rPr lang="en-US" sz="2800" dirty="0" smtClean="0"/>
              <a:t>Applications use </a:t>
            </a:r>
            <a:r>
              <a:rPr lang="en-US" sz="2800" dirty="0" smtClean="0"/>
              <a:t>Android API and are compiled to byte code</a:t>
            </a:r>
          </a:p>
          <a:p>
            <a:r>
              <a:rPr lang="en-US" sz="2800" dirty="0" smtClean="0"/>
              <a:t>Applications run </a:t>
            </a:r>
            <a:r>
              <a:rPr lang="en-US" sz="2800" dirty="0" smtClean="0"/>
              <a:t>on the </a:t>
            </a:r>
            <a:r>
              <a:rPr lang="en-US" sz="2800" dirty="0" err="1" smtClean="0"/>
              <a:t>Dalvik</a:t>
            </a:r>
            <a:r>
              <a:rPr lang="en-US" sz="2800" dirty="0" smtClean="0"/>
              <a:t> virtual machine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5669" y="1371600"/>
            <a:ext cx="4933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950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 smtClean="0"/>
              <a:t>Android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546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activity is associated </a:t>
            </a:r>
            <a:r>
              <a:rPr lang="en-US" dirty="0" smtClean="0"/>
              <a:t>with a particular user </a:t>
            </a:r>
            <a:r>
              <a:rPr lang="en-US" dirty="0" smtClean="0"/>
              <a:t>screen or task</a:t>
            </a:r>
          </a:p>
          <a:p>
            <a:r>
              <a:rPr lang="en-US" dirty="0" smtClean="0"/>
              <a:t>OS can launch an activity registered to handle a particular intent</a:t>
            </a:r>
            <a:endParaRPr lang="en-US" dirty="0" smtClean="0"/>
          </a:p>
          <a:p>
            <a:r>
              <a:rPr lang="en-US" dirty="0" smtClean="0"/>
              <a:t>OS can suspend and resume activities as required by user interaction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3724275" cy="481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0263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95400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4608"/>
          </a:xfrm>
        </p:spPr>
        <p:txBody>
          <a:bodyPr/>
          <a:lstStyle/>
          <a:p>
            <a:r>
              <a:rPr lang="en-US" dirty="0" smtClean="0"/>
              <a:t>Services run in the background and </a:t>
            </a:r>
            <a:r>
              <a:rPr lang="en-US" dirty="0" smtClean="0"/>
              <a:t>can communicate with registered activities</a:t>
            </a:r>
            <a:endParaRPr lang="en-US" dirty="0" smtClean="0"/>
          </a:p>
          <a:p>
            <a:r>
              <a:rPr lang="en-US" dirty="0" smtClean="0"/>
              <a:t>Communication can be done through object references or system broadcasts</a:t>
            </a:r>
          </a:p>
          <a:p>
            <a:r>
              <a:rPr lang="en-US" dirty="0" smtClean="0"/>
              <a:t>Will continue to run until explicitly ended by an activity</a:t>
            </a:r>
          </a:p>
          <a:p>
            <a:r>
              <a:rPr lang="en-US" dirty="0" smtClean="0"/>
              <a:t>Unsuitable </a:t>
            </a:r>
            <a:r>
              <a:rPr lang="en-US" dirty="0" smtClean="0"/>
              <a:t>for executing long running </a:t>
            </a:r>
            <a:r>
              <a:rPr lang="en-US" dirty="0" smtClean="0"/>
              <a:t>tasks, will become unresponsive in thi</a:t>
            </a:r>
            <a:r>
              <a:rPr lang="en-US" dirty="0" smtClean="0"/>
              <a:t>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22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</a:t>
            </a:r>
            <a:r>
              <a:rPr lang="en-US" dirty="0" smtClean="0"/>
              <a:t>Activities and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2689192"/>
          </a:xfrm>
        </p:spPr>
        <p:txBody>
          <a:bodyPr/>
          <a:lstStyle/>
          <a:p>
            <a:r>
              <a:rPr lang="en-US" sz="2800" dirty="0" smtClean="0"/>
              <a:t>HNAD operation is broken into 8 user screens</a:t>
            </a:r>
          </a:p>
          <a:p>
            <a:r>
              <a:rPr lang="en-US" sz="2800" dirty="0" smtClean="0"/>
              <a:t>HNAD service is launched </a:t>
            </a:r>
            <a:r>
              <a:rPr lang="en-US" sz="2800" dirty="0" smtClean="0"/>
              <a:t>by user or the connection of </a:t>
            </a:r>
            <a:r>
              <a:rPr lang="en-US" sz="2800" dirty="0" smtClean="0"/>
              <a:t>the USB-XBee bridge device</a:t>
            </a:r>
          </a:p>
          <a:p>
            <a:r>
              <a:rPr lang="en-US" sz="2800" dirty="0" smtClean="0"/>
              <a:t>On launch user will be taken to login screen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17410" name="Picture 2" descr="HNAD activit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24419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563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Login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10200" cy="4930808"/>
          </a:xfrm>
        </p:spPr>
        <p:txBody>
          <a:bodyPr/>
          <a:lstStyle/>
          <a:p>
            <a:r>
              <a:rPr lang="en-US" dirty="0" smtClean="0"/>
              <a:t>Used to </a:t>
            </a:r>
            <a:r>
              <a:rPr lang="en-US" dirty="0" smtClean="0"/>
              <a:t>login the user </a:t>
            </a:r>
            <a:r>
              <a:rPr lang="en-US" dirty="0" smtClean="0"/>
              <a:t>to the authentication server</a:t>
            </a:r>
          </a:p>
          <a:p>
            <a:r>
              <a:rPr lang="en-US" dirty="0" smtClean="0"/>
              <a:t>User needs to only login once to the device if </a:t>
            </a:r>
            <a:r>
              <a:rPr lang="en-US" dirty="0" smtClean="0"/>
              <a:t>set to </a:t>
            </a:r>
            <a:r>
              <a:rPr lang="en-US" dirty="0" smtClean="0"/>
              <a:t>remember credentials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212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Configuration </a:t>
            </a:r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54608"/>
          </a:xfrm>
        </p:spPr>
        <p:txBody>
          <a:bodyPr/>
          <a:lstStyle/>
          <a:p>
            <a:r>
              <a:rPr lang="en-US" dirty="0" smtClean="0"/>
              <a:t>Used to </a:t>
            </a:r>
            <a:r>
              <a:rPr lang="en-US" dirty="0" smtClean="0"/>
              <a:t>configure:</a:t>
            </a:r>
          </a:p>
          <a:p>
            <a:pPr lvl="1"/>
            <a:r>
              <a:rPr lang="en-US" dirty="0" smtClean="0"/>
              <a:t>Authentication </a:t>
            </a:r>
            <a:r>
              <a:rPr lang="en-US" dirty="0" smtClean="0"/>
              <a:t>server </a:t>
            </a:r>
            <a:r>
              <a:rPr lang="en-US" dirty="0" smtClean="0"/>
              <a:t>address</a:t>
            </a:r>
          </a:p>
          <a:p>
            <a:pPr lvl="1"/>
            <a:r>
              <a:rPr lang="en-US" dirty="0" smtClean="0"/>
              <a:t>Enable ICD message encryption</a:t>
            </a:r>
          </a:p>
          <a:p>
            <a:pPr lvl="1"/>
            <a:r>
              <a:rPr lang="en-US" dirty="0" smtClean="0"/>
              <a:t>Set </a:t>
            </a:r>
            <a:r>
              <a:rPr lang="en-US" dirty="0" smtClean="0"/>
              <a:t>network announcement rate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327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Devices </a:t>
            </a:r>
            <a:r>
              <a:rPr lang="en-US" dirty="0"/>
              <a:t>in Area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5334000" cy="4854609"/>
          </a:xfrm>
        </p:spPr>
        <p:txBody>
          <a:bodyPr/>
          <a:lstStyle/>
          <a:p>
            <a:r>
              <a:rPr lang="en-US" dirty="0" smtClean="0"/>
              <a:t>Displays CSD devices</a:t>
            </a:r>
            <a:r>
              <a:rPr lang="en-US" dirty="0"/>
              <a:t> </a:t>
            </a:r>
            <a:r>
              <a:rPr lang="en-US" dirty="0" smtClean="0"/>
              <a:t>in radio range or </a:t>
            </a:r>
            <a:r>
              <a:rPr lang="en-US" dirty="0" smtClean="0"/>
              <a:t>those that HNAD </a:t>
            </a:r>
            <a:r>
              <a:rPr lang="en-US" dirty="0" smtClean="0"/>
              <a:t>possesses </a:t>
            </a:r>
            <a:r>
              <a:rPr lang="en-US" dirty="0" smtClean="0"/>
              <a:t>keys for</a:t>
            </a:r>
            <a:endParaRPr lang="en-US" dirty="0" smtClean="0"/>
          </a:p>
          <a:p>
            <a:r>
              <a:rPr lang="en-US" dirty="0" smtClean="0"/>
              <a:t>Display status of:</a:t>
            </a:r>
          </a:p>
          <a:p>
            <a:pPr lvl="1"/>
            <a:r>
              <a:rPr lang="en-US" dirty="0" smtClean="0"/>
              <a:t>Signal strength</a:t>
            </a:r>
          </a:p>
          <a:p>
            <a:pPr lvl="1"/>
            <a:r>
              <a:rPr lang="en-US" dirty="0" smtClean="0"/>
              <a:t>Armed/Disarmed</a:t>
            </a:r>
          </a:p>
          <a:p>
            <a:pPr lvl="1"/>
            <a:r>
              <a:rPr lang="en-US" dirty="0" smtClean="0"/>
              <a:t>Have keys</a:t>
            </a:r>
          </a:p>
          <a:p>
            <a:pPr lvl="1"/>
            <a:r>
              <a:rPr lang="en-US" dirty="0" smtClean="0"/>
              <a:t>Number of Alarms Triggered</a:t>
            </a:r>
            <a:endParaRPr 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199"/>
            <a:ext cx="2924175" cy="482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278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Device Details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54608"/>
          </a:xfrm>
        </p:spPr>
        <p:txBody>
          <a:bodyPr/>
          <a:lstStyle/>
          <a:p>
            <a:r>
              <a:rPr lang="en-US" dirty="0" smtClean="0"/>
              <a:t>Displays </a:t>
            </a:r>
            <a:r>
              <a:rPr lang="en-US" dirty="0" smtClean="0"/>
              <a:t>detailed device information and status</a:t>
            </a:r>
            <a:endParaRPr lang="en-US" dirty="0" smtClean="0"/>
          </a:p>
          <a:p>
            <a:r>
              <a:rPr lang="en-US" dirty="0" smtClean="0"/>
              <a:t>Data obtained from secured status </a:t>
            </a:r>
            <a:r>
              <a:rPr lang="en-US" dirty="0" smtClean="0"/>
              <a:t>query</a:t>
            </a:r>
          </a:p>
          <a:p>
            <a:r>
              <a:rPr lang="en-US" dirty="0" smtClean="0"/>
              <a:t>Can send commands to selected device from this screen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971800" cy="494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7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Device Log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854608"/>
          </a:xfrm>
        </p:spPr>
        <p:txBody>
          <a:bodyPr/>
          <a:lstStyle/>
          <a:p>
            <a:r>
              <a:rPr lang="en-US" dirty="0" smtClean="0"/>
              <a:t>Displays event log data collected from </a:t>
            </a:r>
            <a:r>
              <a:rPr lang="en-US" dirty="0" smtClean="0"/>
              <a:t>selected CSD</a:t>
            </a:r>
            <a:endParaRPr lang="en-US" dirty="0" smtClean="0"/>
          </a:p>
          <a:p>
            <a:r>
              <a:rPr lang="en-US" dirty="0" smtClean="0"/>
              <a:t>Obtained from secured retrieve logs query </a:t>
            </a:r>
            <a:endParaRPr lang="en-US" dirty="0" smtClean="0"/>
          </a:p>
          <a:p>
            <a:r>
              <a:rPr lang="en-US" dirty="0" smtClean="0"/>
              <a:t>Log records stored on local database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2971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591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Cargo Security Initiative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86200"/>
            <a:ext cx="565806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219200"/>
            <a:ext cx="8686800" cy="2819400"/>
          </a:xfrm>
          <a:prstGeom prst="rect">
            <a:avLst/>
          </a:prstGeom>
        </p:spPr>
        <p:txBody>
          <a:bodyPr vert="horz" anchor="t">
            <a:normAutofit fontScale="77500" lnSpcReduction="200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Established in 2002 </a:t>
            </a:r>
            <a:r>
              <a:rPr lang="en-US" dirty="0" smtClean="0"/>
              <a:t>by the US Customs and border Protection agency </a:t>
            </a:r>
          </a:p>
          <a:p>
            <a:r>
              <a:rPr lang="en-US" dirty="0" smtClean="0"/>
              <a:t>CSI</a:t>
            </a:r>
            <a:r>
              <a:rPr lang="en-US" dirty="0" smtClean="0"/>
              <a:t> works </a:t>
            </a:r>
            <a:r>
              <a:rPr lang="en-US" dirty="0" smtClean="0"/>
              <a:t>towards improving security of </a:t>
            </a:r>
            <a:r>
              <a:rPr lang="en-US" dirty="0" smtClean="0"/>
              <a:t>cargo bound for US ports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Identify potentially high risk containers</a:t>
            </a:r>
          </a:p>
          <a:p>
            <a:pPr lvl="1"/>
            <a:r>
              <a:rPr lang="en-US" dirty="0" smtClean="0"/>
              <a:t>P</a:t>
            </a:r>
            <a:r>
              <a:rPr lang="en-US" dirty="0" smtClean="0"/>
              <a:t>re-screen containers before leaving source port</a:t>
            </a:r>
          </a:p>
          <a:p>
            <a:pPr lvl="1"/>
            <a:r>
              <a:rPr lang="en-US" dirty="0" smtClean="0"/>
              <a:t>Use technology to ensure rapid screening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37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Key Edit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854608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Change </a:t>
            </a:r>
            <a:r>
              <a:rPr lang="en-US" dirty="0" smtClean="0"/>
              <a:t>the temporary encryption keys used by a </a:t>
            </a:r>
            <a:r>
              <a:rPr lang="en-US" dirty="0" smtClean="0"/>
              <a:t>device </a:t>
            </a:r>
          </a:p>
          <a:p>
            <a:pPr lvl="1"/>
            <a:r>
              <a:rPr lang="en-US" dirty="0" smtClean="0"/>
              <a:t>Change associated ascension number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971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21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Edit </a:t>
            </a: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10200" cy="4930808"/>
          </a:xfrm>
        </p:spPr>
        <p:txBody>
          <a:bodyPr/>
          <a:lstStyle/>
          <a:p>
            <a:r>
              <a:rPr lang="en-US" dirty="0" smtClean="0"/>
              <a:t>Used to set the conveyance ID and trip </a:t>
            </a:r>
            <a:r>
              <a:rPr lang="en-US" dirty="0" smtClean="0"/>
              <a:t>GPS waypoints list</a:t>
            </a:r>
          </a:p>
          <a:p>
            <a:r>
              <a:rPr lang="en-US" dirty="0" smtClean="0"/>
              <a:t>This Data sent to device when it is being commissioned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074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HNAD </a:t>
            </a:r>
            <a:r>
              <a:rPr lang="en-US" dirty="0" smtClean="0"/>
              <a:t>Log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54608"/>
          </a:xfrm>
        </p:spPr>
        <p:txBody>
          <a:bodyPr/>
          <a:lstStyle/>
          <a:p>
            <a:r>
              <a:rPr lang="en-US" dirty="0" smtClean="0"/>
              <a:t>Displays stored event </a:t>
            </a:r>
            <a:r>
              <a:rPr lang="en-US" dirty="0" smtClean="0"/>
              <a:t>logs </a:t>
            </a:r>
            <a:r>
              <a:rPr lang="en-US" dirty="0" smtClean="0"/>
              <a:t>for the HNAD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Records created when:</a:t>
            </a:r>
          </a:p>
          <a:p>
            <a:pPr lvl="1"/>
            <a:r>
              <a:rPr lang="en-US" dirty="0" smtClean="0"/>
              <a:t>Application launched/closed</a:t>
            </a:r>
          </a:p>
          <a:p>
            <a:pPr lvl="1"/>
            <a:r>
              <a:rPr lang="en-US" dirty="0" smtClean="0"/>
              <a:t>User login attempt</a:t>
            </a:r>
          </a:p>
          <a:p>
            <a:pPr lvl="1"/>
            <a:r>
              <a:rPr lang="en-US" dirty="0" smtClean="0"/>
              <a:t>ICD message sent</a:t>
            </a:r>
          </a:p>
          <a:p>
            <a:pPr lvl="1"/>
            <a:r>
              <a:rPr lang="en-US" dirty="0" smtClean="0"/>
              <a:t>Operational e</a:t>
            </a:r>
            <a:r>
              <a:rPr lang="en-US" dirty="0" smtClean="0"/>
              <a:t>rror detected</a:t>
            </a:r>
          </a:p>
          <a:p>
            <a:pPr lvl="1"/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8956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948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399032"/>
          </a:xfrm>
        </p:spPr>
        <p:txBody>
          <a:bodyPr/>
          <a:lstStyle/>
          <a:p>
            <a:r>
              <a:rPr lang="en-US" dirty="0" smtClean="0"/>
              <a:t>HNAD Application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54608"/>
          </a:xfrm>
        </p:spPr>
        <p:txBody>
          <a:bodyPr/>
          <a:lstStyle/>
          <a:p>
            <a:r>
              <a:rPr lang="en-US" dirty="0" smtClean="0"/>
              <a:t>ICD protocols and requirements  expected to change</a:t>
            </a:r>
          </a:p>
          <a:p>
            <a:r>
              <a:rPr lang="en-US" dirty="0" smtClean="0"/>
              <a:t>Application structured to make it </a:t>
            </a:r>
            <a:r>
              <a:rPr lang="en-US" dirty="0" smtClean="0"/>
              <a:t>easy to change UI and ICD message parsing/generation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740"/>
          <a:stretch/>
        </p:blipFill>
        <p:spPr bwMode="auto">
          <a:xfrm>
            <a:off x="5334000" y="1828800"/>
            <a:ext cx="3624628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192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HNAD Service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overall hn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893041" cy="472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31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HNAD </a:t>
            </a:r>
            <a:r>
              <a:rPr lang="en-US" dirty="0" smtClean="0"/>
              <a:t>Event </a:t>
            </a:r>
            <a:r>
              <a:rPr lang="en-US" dirty="0" smtClean="0"/>
              <a:t>Broadcast Updates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0962351"/>
              </p:ext>
            </p:extLst>
          </p:nvPr>
        </p:nvGraphicFramePr>
        <p:xfrm>
          <a:off x="1828800" y="1905000"/>
          <a:ext cx="5852160" cy="480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8960"/>
                <a:gridCol w="2117725"/>
                <a:gridCol w="189547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Broadcast type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DEVICE_INFO_CHANGED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status or some member variable of a device has changed due to the arrival of an external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DEVLIST_CHANGED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is visible, or its record has been deleted from memory.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UID of new/removed device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an authentication attempt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UPLOAD_DATA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submitting data to the DCP over the internet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USB_STATE_CHANGED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 accessory has been disconnected/ connected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TRANSMISSION_RESULT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sending data to a device on the 802.15.4 wireless network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destination, 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ECM_EVENTLOG_CHANGE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device, Row 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HNAD_EVENTLOG_CHANGE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 new HNAD record was added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Row 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686800" cy="6858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448056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Sent by HNAD service to trigger UI update</a:t>
            </a:r>
          </a:p>
          <a:p>
            <a:pPr marL="448056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63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2540" cy="2362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Message transmission triggered by user request or background processes</a:t>
            </a:r>
          </a:p>
          <a:p>
            <a:r>
              <a:rPr lang="en-US" dirty="0" smtClean="0"/>
              <a:t>HNAD </a:t>
            </a:r>
            <a:r>
              <a:rPr lang="en-US" dirty="0" smtClean="0"/>
              <a:t>maintains two message lists to handle the ICD message waiting requirements</a:t>
            </a:r>
          </a:p>
          <a:p>
            <a:r>
              <a:rPr lang="en-US" dirty="0" smtClean="0"/>
              <a:t>All transactions recorded to HNAD local database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6629400" cy="27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579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USB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733800" cy="4854608"/>
          </a:xfrm>
        </p:spPr>
        <p:txBody>
          <a:bodyPr/>
          <a:lstStyle/>
          <a:p>
            <a:r>
              <a:rPr lang="en-US" dirty="0" smtClean="0"/>
              <a:t>Handles communications with </a:t>
            </a:r>
            <a:r>
              <a:rPr lang="en-US" dirty="0" smtClean="0"/>
              <a:t>an external </a:t>
            </a:r>
            <a:r>
              <a:rPr lang="en-US" dirty="0" smtClean="0"/>
              <a:t>USB to XBEE bridge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Forwards received data to HNAD service</a:t>
            </a:r>
            <a:endParaRPr lang="en-US" dirty="0"/>
          </a:p>
        </p:txBody>
      </p:sp>
      <p:pic>
        <p:nvPicPr>
          <p:cNvPr id="30722" name="Picture 2" descr="us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46482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23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XBEE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066800"/>
            <a:ext cx="8229600" cy="1143000"/>
          </a:xfrm>
        </p:spPr>
        <p:txBody>
          <a:bodyPr/>
          <a:lstStyle/>
          <a:p>
            <a:r>
              <a:rPr lang="en-US" dirty="0" smtClean="0"/>
              <a:t>Generates and parses XBEE compatible frame messages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63"/>
          <a:stretch>
            <a:fillRect/>
          </a:stretch>
        </p:blipFill>
        <p:spPr bwMode="auto">
          <a:xfrm>
            <a:off x="828675" y="2362200"/>
            <a:ext cx="78581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7858125" cy="217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975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Database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733800" cy="4854608"/>
          </a:xfrm>
        </p:spPr>
        <p:txBody>
          <a:bodyPr/>
          <a:lstStyle/>
          <a:p>
            <a:r>
              <a:rPr lang="en-US" dirty="0" smtClean="0"/>
              <a:t>Stores: </a:t>
            </a:r>
          </a:p>
          <a:p>
            <a:pPr lvl="1"/>
            <a:r>
              <a:rPr lang="en-US" dirty="0" smtClean="0"/>
              <a:t>HNAD logs</a:t>
            </a:r>
          </a:p>
          <a:p>
            <a:pPr lvl="1"/>
            <a:r>
              <a:rPr lang="en-US" dirty="0" smtClean="0"/>
              <a:t>CSD </a:t>
            </a:r>
            <a:r>
              <a:rPr lang="en-US" dirty="0" smtClean="0"/>
              <a:t>logs</a:t>
            </a:r>
            <a:endParaRPr lang="en-US" dirty="0" smtClean="0"/>
          </a:p>
          <a:p>
            <a:pPr lvl="1"/>
            <a:r>
              <a:rPr lang="en-US" dirty="0" smtClean="0"/>
              <a:t>CSD device information</a:t>
            </a:r>
          </a:p>
          <a:p>
            <a:r>
              <a:rPr lang="en-US" dirty="0" smtClean="0"/>
              <a:t>Implemented using </a:t>
            </a:r>
            <a:r>
              <a:rPr lang="en-US" dirty="0" smtClean="0"/>
              <a:t>a </a:t>
            </a:r>
            <a:r>
              <a:rPr lang="en-US" dirty="0" err="1" smtClean="0"/>
              <a:t>SQLite</a:t>
            </a:r>
            <a:r>
              <a:rPr lang="en-US" dirty="0" smtClean="0"/>
              <a:t> </a:t>
            </a:r>
            <a:r>
              <a:rPr lang="en-US" dirty="0" smtClean="0"/>
              <a:t>local </a:t>
            </a:r>
            <a:r>
              <a:rPr lang="en-US" dirty="0" smtClean="0"/>
              <a:t>database file</a:t>
            </a:r>
            <a:endParaRPr lang="en-US" dirty="0"/>
          </a:p>
        </p:txBody>
      </p:sp>
      <p:pic>
        <p:nvPicPr>
          <p:cNvPr id="32770" name="Picture 2" descr="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00600" cy="39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343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Cargo Security Test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4772025" cy="328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854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Electronic Security </a:t>
            </a:r>
            <a:r>
              <a:rPr lang="en-US" dirty="0" smtClean="0"/>
              <a:t>Devices (DCP) </a:t>
            </a:r>
            <a:r>
              <a:rPr lang="en-US" dirty="0" smtClean="0"/>
              <a:t>are mounted on </a:t>
            </a:r>
            <a:r>
              <a:rPr lang="en-US" dirty="0" smtClean="0"/>
              <a:t>container doors</a:t>
            </a:r>
          </a:p>
          <a:p>
            <a:r>
              <a:rPr lang="en-US" dirty="0" smtClean="0"/>
              <a:t>DCP monitors for tampering, reports wirelessly to Network Access Device (NAD)</a:t>
            </a:r>
            <a:endParaRPr lang="en-US" dirty="0" smtClean="0"/>
          </a:p>
          <a:p>
            <a:r>
              <a:rPr lang="en-US" dirty="0" smtClean="0"/>
              <a:t>NAD units </a:t>
            </a:r>
            <a:r>
              <a:rPr lang="en-US" dirty="0" smtClean="0"/>
              <a:t>act as bridge between IEEE 802.15.4 WPAN to IP based network</a:t>
            </a:r>
            <a:endParaRPr lang="en-US" dirty="0" smtClean="0"/>
          </a:p>
          <a:p>
            <a:r>
              <a:rPr lang="en-US" dirty="0" smtClean="0"/>
              <a:t>CSTE tasked with establishing open </a:t>
            </a:r>
            <a:r>
              <a:rPr lang="en-US" dirty="0" smtClean="0"/>
              <a:t>standard defined to allow use of </a:t>
            </a:r>
            <a:r>
              <a:rPr lang="en-US" dirty="0" smtClean="0"/>
              <a:t>compliant commercially </a:t>
            </a:r>
            <a:r>
              <a:rPr lang="en-US" dirty="0" smtClean="0"/>
              <a:t>made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09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Network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54608"/>
          </a:xfrm>
        </p:spPr>
        <p:txBody>
          <a:bodyPr/>
          <a:lstStyle/>
          <a:p>
            <a:r>
              <a:rPr lang="en-US" dirty="0" smtClean="0"/>
              <a:t>Objects handle </a:t>
            </a:r>
            <a:r>
              <a:rPr lang="en-US" dirty="0" smtClean="0"/>
              <a:t>communication over IP network</a:t>
            </a:r>
          </a:p>
          <a:p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FTP handler</a:t>
            </a:r>
          </a:p>
          <a:p>
            <a:pPr lvl="1"/>
            <a:r>
              <a:rPr lang="en-US" dirty="0" smtClean="0"/>
              <a:t>HTTP Handler</a:t>
            </a:r>
          </a:p>
          <a:p>
            <a:pPr lvl="1"/>
            <a:r>
              <a:rPr lang="en-US" dirty="0" smtClean="0"/>
              <a:t>TCP </a:t>
            </a:r>
            <a:r>
              <a:rPr lang="en-US" dirty="0" smtClean="0"/>
              <a:t>client handler</a:t>
            </a:r>
            <a:endParaRPr lang="en-US" dirty="0"/>
          </a:p>
        </p:txBody>
      </p:sp>
      <p:pic>
        <p:nvPicPr>
          <p:cNvPr id="33794" name="Picture 2" descr="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400550" cy="4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570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5800" y="1828800"/>
            <a:ext cx="4495800" cy="43861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"/>
            <a:ext cx="8229600" cy="1399032"/>
          </a:xfrm>
        </p:spPr>
        <p:txBody>
          <a:bodyPr/>
          <a:lstStyle/>
          <a:p>
            <a:r>
              <a:rPr lang="en-US" dirty="0" smtClean="0"/>
              <a:t>Authentication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 Handler</a:t>
            </a:r>
            <a:endParaRPr lang="en-US" dirty="0"/>
          </a:p>
        </p:txBody>
      </p:sp>
      <p:pic>
        <p:nvPicPr>
          <p:cNvPr id="34818" name="Picture 2" descr="login sequ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4267200" cy="416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469992"/>
            <a:ext cx="4191000" cy="4854608"/>
          </a:xfrm>
        </p:spPr>
        <p:txBody>
          <a:bodyPr/>
          <a:lstStyle/>
          <a:p>
            <a:r>
              <a:rPr lang="en-US" dirty="0" smtClean="0"/>
              <a:t>Separate background process launched by HNAD service</a:t>
            </a:r>
          </a:p>
          <a:p>
            <a:r>
              <a:rPr lang="en-US" dirty="0" smtClean="0"/>
              <a:t>Sends </a:t>
            </a:r>
            <a:r>
              <a:rPr lang="en-US" dirty="0" smtClean="0"/>
              <a:t>user login credentials to authentication server and processes received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12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1524000"/>
            <a:ext cx="8382000" cy="502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/>
              <a:t>Authentication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thent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0696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949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Message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6231" cy="114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Classes handle the process of generating and parsing received ICD messages from WPAN</a:t>
            </a:r>
          </a:p>
        </p:txBody>
      </p:sp>
      <p:pic>
        <p:nvPicPr>
          <p:cNvPr id="35842" name="Picture 2" descr="icd msg over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00400"/>
            <a:ext cx="5362575" cy="34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186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Packet Payloads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3200400" cy="48546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Defines </a:t>
            </a:r>
            <a:r>
              <a:rPr lang="en-US" dirty="0" smtClean="0"/>
              <a:t>ICD packet payloads </a:t>
            </a:r>
            <a:r>
              <a:rPr lang="en-US" dirty="0" smtClean="0"/>
              <a:t>sent over WPAN</a:t>
            </a:r>
          </a:p>
          <a:p>
            <a:r>
              <a:rPr lang="en-US" dirty="0" smtClean="0"/>
              <a:t>ICD messages organized into different payload classes</a:t>
            </a:r>
          </a:p>
          <a:p>
            <a:r>
              <a:rPr lang="en-US" dirty="0" smtClean="0"/>
              <a:t>Different devices have their own payload format and content</a:t>
            </a:r>
            <a:endParaRPr lang="en-US" dirty="0"/>
          </a:p>
        </p:txBody>
      </p:sp>
      <p:pic>
        <p:nvPicPr>
          <p:cNvPr id="36866" name="Picture 2" descr="ICD_payloa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0950" y="1600200"/>
            <a:ext cx="5124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55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 smtClean="0"/>
              <a:t>ICD IP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72476" cy="1752600"/>
          </a:xfrm>
        </p:spPr>
        <p:txBody>
          <a:bodyPr/>
          <a:lstStyle/>
          <a:p>
            <a:r>
              <a:rPr lang="en-US" dirty="0" smtClean="0"/>
              <a:t>Defines packet format for </a:t>
            </a:r>
            <a:r>
              <a:rPr lang="en-US" dirty="0" smtClean="0"/>
              <a:t>ICD messages sent over IP network</a:t>
            </a:r>
          </a:p>
          <a:p>
            <a:r>
              <a:rPr lang="en-US" dirty="0" smtClean="0"/>
              <a:t>Handle packet generation and parsing</a:t>
            </a:r>
            <a:endParaRPr lang="en-US" dirty="0"/>
          </a:p>
        </p:txBody>
      </p:sp>
      <p:pic>
        <p:nvPicPr>
          <p:cNvPr id="37890" name="Picture 2" descr="net ms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6914582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3593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USB to XBEE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2362200"/>
          </a:xfrm>
        </p:spPr>
        <p:txBody>
          <a:bodyPr/>
          <a:lstStyle/>
          <a:p>
            <a:r>
              <a:rPr lang="en-US" dirty="0" smtClean="0"/>
              <a:t>Used to relay </a:t>
            </a:r>
            <a:r>
              <a:rPr lang="en-US" dirty="0" smtClean="0"/>
              <a:t>data from </a:t>
            </a:r>
            <a:r>
              <a:rPr lang="en-US" dirty="0" smtClean="0"/>
              <a:t>HNAD unit to 802.15.4 WPAN network</a:t>
            </a:r>
          </a:p>
          <a:p>
            <a:r>
              <a:rPr lang="en-US" dirty="0" smtClean="0"/>
              <a:t>Implemented using off the shelf XBEE radio module and Arduino board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1000"/>
            <a:ext cx="826315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04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Bridge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562600" cy="4930808"/>
          </a:xfrm>
        </p:spPr>
        <p:txBody>
          <a:bodyPr/>
          <a:lstStyle/>
          <a:p>
            <a:r>
              <a:rPr lang="en-US" dirty="0" smtClean="0"/>
              <a:t>Arduino board </a:t>
            </a:r>
            <a:r>
              <a:rPr lang="en-US" dirty="0" smtClean="0"/>
              <a:t>buffers and forwards data between XBEE </a:t>
            </a:r>
            <a:r>
              <a:rPr lang="en-US" dirty="0" smtClean="0"/>
              <a:t>module </a:t>
            </a:r>
            <a:r>
              <a:rPr lang="en-US" dirty="0" smtClean="0"/>
              <a:t>and USB Host </a:t>
            </a:r>
            <a:r>
              <a:rPr lang="en-US" dirty="0" smtClean="0"/>
              <a:t>controller</a:t>
            </a:r>
          </a:p>
          <a:p>
            <a:r>
              <a:rPr lang="en-US" dirty="0" smtClean="0"/>
              <a:t>USB controller </a:t>
            </a:r>
            <a:r>
              <a:rPr lang="en-US" dirty="0" smtClean="0"/>
              <a:t>is compatible with Android ADK, supports Android 2.3.4 and higher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16" t="19165" r="7072" b="27603"/>
          <a:stretch>
            <a:fillRect/>
          </a:stretch>
        </p:blipFill>
        <p:spPr bwMode="auto">
          <a:xfrm>
            <a:off x="6172200" y="5304798"/>
            <a:ext cx="2571750" cy="116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0" b="50000"/>
          <a:stretch/>
        </p:blipFill>
        <p:spPr bwMode="auto">
          <a:xfrm>
            <a:off x="6172200" y="1858656"/>
            <a:ext cx="2538779" cy="115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88" t="18961" r="13933" b="17096"/>
          <a:stretch>
            <a:fillRect/>
          </a:stretch>
        </p:blipFill>
        <p:spPr bwMode="auto">
          <a:xfrm>
            <a:off x="6172200" y="3543300"/>
            <a:ext cx="14382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012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Authentication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5791738" cy="4981576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using Tomcat server</a:t>
            </a:r>
          </a:p>
          <a:p>
            <a:r>
              <a:rPr lang="en-US" dirty="0" smtClean="0"/>
              <a:t>Server hosts servlets to process user login and CSD encryption key </a:t>
            </a:r>
            <a:r>
              <a:rPr lang="en-US" dirty="0" smtClean="0"/>
              <a:t>assignment</a:t>
            </a:r>
            <a:endParaRPr lang="en-US" dirty="0" smtClean="0"/>
          </a:p>
          <a:p>
            <a:r>
              <a:rPr lang="en-US" dirty="0" smtClean="0"/>
              <a:t>Server data stored into MySQL database</a:t>
            </a:r>
          </a:p>
          <a:p>
            <a:r>
              <a:rPr lang="en-US" dirty="0" smtClean="0"/>
              <a:t>Server stores assigned keys into FTP server, which HNAD then downloads </a:t>
            </a:r>
            <a:r>
              <a:rPr lang="en-US" dirty="0" smtClean="0"/>
              <a:t>keys </a:t>
            </a:r>
            <a:r>
              <a:rPr lang="en-US" dirty="0" smtClean="0"/>
              <a:t>from</a:t>
            </a:r>
            <a:endParaRPr lang="en-US" dirty="0"/>
          </a:p>
        </p:txBody>
      </p:sp>
      <p:pic>
        <p:nvPicPr>
          <p:cNvPr id="40962" name="Picture 2" descr="https://encrypted-tbn2.google.com/images?q=tbn:ANd9GcQLjpGVvjfyL_1s1X4ABsnzOBCTYEa1mQ7Z6KN1A_dm7fLN2JD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9671" y="1600200"/>
            <a:ext cx="203835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winwinhost.com/img/badges/mysql-bi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938" y="4953000"/>
            <a:ext cx="2446041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s://encrypted-tbn1.google.com/images?q=tbn:ANd9GcT2FkXI55h0mKAHruEVWtuzgK5aZpilOtwH8vLkkLEwUD2VcLR-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9671" y="3352800"/>
            <a:ext cx="989330" cy="9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3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3990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Authentication Server Operation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854608"/>
          </a:xfrm>
        </p:spPr>
        <p:txBody>
          <a:bodyPr>
            <a:normAutofit/>
          </a:bodyPr>
          <a:lstStyle/>
          <a:p>
            <a:r>
              <a:rPr lang="en-US" dirty="0" smtClean="0"/>
              <a:t>System admin assigns CSD keys to HNAD user</a:t>
            </a:r>
          </a:p>
          <a:p>
            <a:r>
              <a:rPr lang="en-US" dirty="0" smtClean="0"/>
              <a:t>Server generates and stores keys file into FTP server</a:t>
            </a:r>
          </a:p>
          <a:p>
            <a:r>
              <a:rPr lang="en-US" dirty="0" smtClean="0"/>
              <a:t>HNAD logs into authentication server and receives temporary credentials to download keys from FTP server</a:t>
            </a:r>
            <a:endParaRPr lang="en-US" dirty="0"/>
          </a:p>
        </p:txBody>
      </p:sp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55253" y="4419600"/>
            <a:ext cx="2945847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web-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96562"/>
            <a:ext cx="2857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896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Sample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30808"/>
          </a:xfrm>
        </p:spPr>
        <p:txBody>
          <a:bodyPr/>
          <a:lstStyle/>
          <a:p>
            <a:r>
              <a:rPr lang="en-US" dirty="0" smtClean="0"/>
              <a:t>Externally Mounted</a:t>
            </a:r>
            <a:endParaRPr lang="en-US" dirty="0" smtClean="0"/>
          </a:p>
          <a:p>
            <a:pPr lvl="1"/>
            <a:r>
              <a:rPr lang="en-US" dirty="0" smtClean="0"/>
              <a:t>Electronic Chain of </a:t>
            </a:r>
            <a:br>
              <a:rPr lang="en-US" dirty="0" smtClean="0"/>
            </a:br>
            <a:r>
              <a:rPr lang="en-US" dirty="0" smtClean="0"/>
              <a:t>Custody Device (ECOC)</a:t>
            </a:r>
          </a:p>
          <a:p>
            <a:r>
              <a:rPr lang="en-US" dirty="0" smtClean="0"/>
              <a:t>Internally Mounted:</a:t>
            </a:r>
            <a:endParaRPr lang="en-US" dirty="0" smtClean="0"/>
          </a:p>
          <a:p>
            <a:pPr lvl="1"/>
            <a:r>
              <a:rPr lang="en-US" dirty="0" smtClean="0"/>
              <a:t>Container Security Device (CSD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447800"/>
            <a:ext cx="1704975" cy="23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67200"/>
            <a:ext cx="520824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41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 descr="https://encrypted-tbn3.google.com/images?q=tbn:ANd9GcQ_pfwSX1Lp8ix-6W3RuwIVXCuEQaee89X1cP5wyL4yRVHXzuFW6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399"/>
            <a:ext cx="2667000" cy="28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36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pPr algn="ctr"/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42672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Cargo Security System Components (CSSC)are attached to cargo</a:t>
            </a:r>
            <a:endParaRPr lang="en-US" dirty="0" smtClean="0"/>
          </a:p>
          <a:p>
            <a:r>
              <a:rPr lang="en-US" dirty="0" smtClean="0"/>
              <a:t>CSSCs communicate with </a:t>
            </a:r>
            <a:r>
              <a:rPr lang="en-US" dirty="0" smtClean="0"/>
              <a:t>NADs, which forwards status updates to Data Consolidation Point</a:t>
            </a:r>
            <a:endParaRPr lang="en-US" dirty="0" smtClean="0"/>
          </a:p>
          <a:p>
            <a:r>
              <a:rPr lang="en-US" dirty="0" smtClean="0"/>
              <a:t>DCP server provides centralized monitoring of cargo security </a:t>
            </a:r>
            <a:endParaRPr lang="en-US" dirty="0" smtClean="0"/>
          </a:p>
          <a:p>
            <a:r>
              <a:rPr lang="en-US" dirty="0" smtClean="0"/>
              <a:t>Key Management Facility (KMF) server acts as repository for encryption keys system wide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45339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28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ICD Security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3340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KMF </a:t>
            </a:r>
            <a:r>
              <a:rPr lang="en-US" dirty="0" smtClean="0"/>
              <a:t>stores and generates new128-bit AES encryption keys for CSD and NAD devices</a:t>
            </a:r>
            <a:endParaRPr lang="en-US" dirty="0" smtClean="0"/>
          </a:p>
          <a:p>
            <a:r>
              <a:rPr lang="en-US" dirty="0" smtClean="0"/>
              <a:t>KMF only communicates with DCP</a:t>
            </a:r>
          </a:p>
          <a:p>
            <a:r>
              <a:rPr lang="en-US" dirty="0" smtClean="0"/>
              <a:t>DCP </a:t>
            </a:r>
            <a:r>
              <a:rPr lang="en-US" dirty="0" smtClean="0"/>
              <a:t>sends re-key </a:t>
            </a:r>
            <a:r>
              <a:rPr lang="en-US" dirty="0" smtClean="0"/>
              <a:t>commands to CSD or NADs over IP network</a:t>
            </a:r>
          </a:p>
          <a:p>
            <a:r>
              <a:rPr lang="en-US" dirty="0" smtClean="0"/>
              <a:t>ICD messages encrypted before transmitting over WPAN network, only endpoint device can decrypt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3105150" cy="292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202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Network Detection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781800" cy="339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219200"/>
            <a:ext cx="8686800" cy="20574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NADs announce presence </a:t>
            </a:r>
            <a:r>
              <a:rPr lang="en-US" dirty="0" smtClean="0"/>
              <a:t>to CSDs through WPAN network </a:t>
            </a:r>
            <a:r>
              <a:rPr lang="en-US" dirty="0" smtClean="0"/>
              <a:t>broadcasts</a:t>
            </a:r>
          </a:p>
          <a:p>
            <a:r>
              <a:rPr lang="en-US" dirty="0" smtClean="0"/>
              <a:t>CSDs listen for </a:t>
            </a:r>
            <a:r>
              <a:rPr lang="en-US" dirty="0" smtClean="0"/>
              <a:t>NADs and </a:t>
            </a:r>
            <a:r>
              <a:rPr lang="en-US" dirty="0" smtClean="0"/>
              <a:t>associate with the source having best signal strength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80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9032"/>
          </a:xfrm>
        </p:spPr>
        <p:txBody>
          <a:bodyPr/>
          <a:lstStyle/>
          <a:p>
            <a:r>
              <a:rPr lang="en-US" dirty="0" smtClean="0"/>
              <a:t>NADA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Announcement sent by NADs at regular intervals, used by CSD to know when it has incoming messages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24088"/>
            <a:ext cx="8244733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027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814</TotalTime>
  <Words>1421</Words>
  <Application>Microsoft Office PowerPoint</Application>
  <PresentationFormat>On-screen Show (4:3)</PresentationFormat>
  <Paragraphs>246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Verve</vt:lpstr>
      <vt:lpstr>MOBILE NETWORK ACCESS DEVICE FOR USE WITH THE DHS ADVANCED CONTAINER SECURITY SYSTEM </vt:lpstr>
      <vt:lpstr>The cargo security problem</vt:lpstr>
      <vt:lpstr>Cargo Security Initiative</vt:lpstr>
      <vt:lpstr>Cargo Security Test Program</vt:lpstr>
      <vt:lpstr>Sample Components</vt:lpstr>
      <vt:lpstr>System Components</vt:lpstr>
      <vt:lpstr>ICD Security Overview</vt:lpstr>
      <vt:lpstr>Network Detection</vt:lpstr>
      <vt:lpstr>NADA Message</vt:lpstr>
      <vt:lpstr>ICD Packet Header</vt:lpstr>
      <vt:lpstr>ICD Message Types</vt:lpstr>
      <vt:lpstr>ICD Restricted Commands</vt:lpstr>
      <vt:lpstr>ICD Unrestricted Commands</vt:lpstr>
      <vt:lpstr>Unrequested Status  Message Sequence</vt:lpstr>
      <vt:lpstr>ICD Command  Message  Sequence</vt:lpstr>
      <vt:lpstr>Log Message Sequence</vt:lpstr>
      <vt:lpstr>ICD IP Network Communication Overview</vt:lpstr>
      <vt:lpstr>ICD IP Packet Preamble</vt:lpstr>
      <vt:lpstr>Handheld Network  Access Device Functions</vt:lpstr>
      <vt:lpstr>HNAD Use Cases</vt:lpstr>
      <vt:lpstr>Android OS</vt:lpstr>
      <vt:lpstr>Android Activities</vt:lpstr>
      <vt:lpstr>Android Service</vt:lpstr>
      <vt:lpstr>HNAD Activities and Service</vt:lpstr>
      <vt:lpstr>Login Activity</vt:lpstr>
      <vt:lpstr>Configuration Activity</vt:lpstr>
      <vt:lpstr>Devices in Area Activity</vt:lpstr>
      <vt:lpstr>Device Details Activity</vt:lpstr>
      <vt:lpstr>Device Log Activity</vt:lpstr>
      <vt:lpstr>Device Key Edit Activity</vt:lpstr>
      <vt:lpstr>Trip Edit Activity</vt:lpstr>
      <vt:lpstr>HNAD Log Activity</vt:lpstr>
      <vt:lpstr>HNAD Application Organization</vt:lpstr>
      <vt:lpstr>HNAD Service Components</vt:lpstr>
      <vt:lpstr>HNAD Event Broadcast Updates</vt:lpstr>
      <vt:lpstr>ICD Message Transmission</vt:lpstr>
      <vt:lpstr>USB Process</vt:lpstr>
      <vt:lpstr>XBEE API</vt:lpstr>
      <vt:lpstr>Database Handler</vt:lpstr>
      <vt:lpstr>Network Communication</vt:lpstr>
      <vt:lpstr>Authentication  Process Handler</vt:lpstr>
      <vt:lpstr>Authentication Process</vt:lpstr>
      <vt:lpstr>ICD Message Processing</vt:lpstr>
      <vt:lpstr>ICD Packet Payloads</vt:lpstr>
      <vt:lpstr>ICD IP Messages</vt:lpstr>
      <vt:lpstr>USB to XBEE Bridge</vt:lpstr>
      <vt:lpstr>Bridge Components</vt:lpstr>
      <vt:lpstr>Authentication Web Server</vt:lpstr>
      <vt:lpstr>Authentication Server Operation</vt:lpstr>
      <vt:lpstr>Questions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NETWORK ACCESS DEVICE FOR USE WITH THE DHS ADVANCED CONTAINER SECURITY SYSTEM </dc:title>
  <dc:creator>enriquez</dc:creator>
  <cp:lastModifiedBy>enriquez</cp:lastModifiedBy>
  <cp:revision>103</cp:revision>
  <dcterms:created xsi:type="dcterms:W3CDTF">2006-08-16T00:00:00Z</dcterms:created>
  <dcterms:modified xsi:type="dcterms:W3CDTF">2012-05-09T20:00:35Z</dcterms:modified>
</cp:coreProperties>
</file>